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3" r:id="rId5"/>
    <p:sldId id="262" r:id="rId6"/>
    <p:sldId id="269" r:id="rId7"/>
    <p:sldId id="270" r:id="rId8"/>
    <p:sldId id="271" r:id="rId9"/>
    <p:sldId id="264" r:id="rId10"/>
    <p:sldId id="265" r:id="rId11"/>
    <p:sldId id="266" r:id="rId12"/>
    <p:sldId id="267" r:id="rId13"/>
    <p:sldId id="268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91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webp>
</file>

<file path=ppt/media/image11.png>
</file>

<file path=ppt/media/image12.webp>
</file>

<file path=ppt/media/image2.png>
</file>

<file path=ppt/media/image3.jpg>
</file>

<file path=ppt/media/image4.jpeg>
</file>

<file path=ppt/media/image5.webp>
</file>

<file path=ppt/media/image6.webp>
</file>

<file path=ppt/media/image7.webp>
</file>

<file path=ppt/media/image8.jpg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eb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2.png"/><Relationship Id="rId7" Type="http://schemas.openxmlformats.org/officeDocument/2006/relationships/image" Target="../media/image7.web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webp"/><Relationship Id="rId5" Type="http://schemas.openxmlformats.org/officeDocument/2006/relationships/image" Target="../media/image5.webp"/><Relationship Id="rId4" Type="http://schemas.openxmlformats.org/officeDocument/2006/relationships/image" Target="../media/image4.jpeg"/><Relationship Id="rId9" Type="http://schemas.openxmlformats.org/officeDocument/2006/relationships/image" Target="../media/image9.web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eb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eb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9913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8454E-ED5B-6E43-8DBB-A827C213F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Demi" panose="020B0703020102020204" pitchFamily="34" charset="0"/>
              </a:rPr>
              <a:t>ADC</a:t>
            </a:r>
            <a:endParaRPr lang="en-US" dirty="0">
              <a:latin typeface="Franklin Gothic Demi" panose="020B07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EA99B-3F1B-3156-87AF-2BED310D4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ADC is used to read the analogue signal coming from the moisture sensor to be displayed on LCD.</a:t>
            </a:r>
          </a:p>
          <a:p>
            <a:endParaRPr lang="en-US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0" indent="0">
              <a:buNone/>
            </a:pPr>
            <a:endParaRPr lang="en-US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03655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3D757C-C566-20BC-D052-E0178A63E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915" y="506476"/>
            <a:ext cx="9800169" cy="58450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A61CD1-7F8B-CD50-67B4-1D9335EAB4B7}"/>
              </a:ext>
            </a:extLst>
          </p:cNvPr>
          <p:cNvSpPr txBox="1"/>
          <p:nvPr/>
        </p:nvSpPr>
        <p:spPr>
          <a:xfrm>
            <a:off x="5171440" y="5679440"/>
            <a:ext cx="165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Irrigation pump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8661D2-45D8-C8A5-EA65-E3C3B87F476C}"/>
              </a:ext>
            </a:extLst>
          </p:cNvPr>
          <p:cNvSpPr txBox="1"/>
          <p:nvPr/>
        </p:nvSpPr>
        <p:spPr>
          <a:xfrm>
            <a:off x="8971280" y="4439920"/>
            <a:ext cx="1950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Tank Filling pump</a:t>
            </a:r>
          </a:p>
        </p:txBody>
      </p:sp>
    </p:spTree>
    <p:extLst>
      <p:ext uri="{BB962C8B-B14F-4D97-AF65-F5344CB8AC3E}">
        <p14:creationId xmlns:p14="http://schemas.microsoft.com/office/powerpoint/2010/main" val="2734851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E46A0-B027-FABD-7950-3FCD7657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51AFB7-78B1-5F45-0A44-EFA790E4D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2720" y="-1064270"/>
            <a:ext cx="12730480" cy="849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373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Demi" panose="020B0703020102020204" pitchFamily="34" charset="0"/>
              </a:rPr>
              <a:t>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8" y="2249486"/>
            <a:ext cx="3815143" cy="419100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Atmega32 Micro controller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Moisture Sensor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Ultrasonic Sensor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Lcd 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Push button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Irrigation Pump</a:t>
            </a:r>
          </a:p>
          <a:p>
            <a:pPr>
              <a:lnSpc>
                <a:spcPct val="110000"/>
              </a:lnSpc>
            </a:pP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Tank filling Pump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907C98-6647-BEA5-2AD3-A579E8BCBE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2995" y="898006"/>
            <a:ext cx="1836162" cy="137712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49062A-FAE6-45F8-807C-1F822EC729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5081" y="302989"/>
            <a:ext cx="2538296" cy="19037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9922C4-A565-50E4-85C6-0BB59BD55A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49516" y="2316646"/>
            <a:ext cx="1956338" cy="195633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F33E08-8870-1879-04D0-4F18260A9A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0675" y="2472015"/>
            <a:ext cx="2901654" cy="21762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12545D-B2E8-518E-9977-11F730F46ED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43315" y="4500000"/>
            <a:ext cx="1493375" cy="14933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ECA61A37-31E0-4BB8-66DD-F2B1E1A9AD2F}"/>
              </a:ext>
            </a:extLst>
          </p:cNvPr>
          <p:cNvSpPr/>
          <p:nvPr/>
        </p:nvSpPr>
        <p:spPr>
          <a:xfrm>
            <a:off x="4439920" y="203200"/>
            <a:ext cx="2519680" cy="721359"/>
          </a:xfrm>
          <a:prstGeom prst="flowChartConnec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START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00AF25-051C-B866-CF2E-589A86802B32}"/>
              </a:ext>
            </a:extLst>
          </p:cNvPr>
          <p:cNvCxnSpPr>
            <a:cxnSpLocks/>
            <a:stCxn id="5" idx="4"/>
          </p:cNvCxnSpPr>
          <p:nvPr/>
        </p:nvCxnSpPr>
        <p:spPr>
          <a:xfrm>
            <a:off x="5699760" y="924559"/>
            <a:ext cx="3115" cy="4267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lowchart: Data 10">
            <a:extLst>
              <a:ext uri="{FF2B5EF4-FFF2-40B4-BE49-F238E27FC236}">
                <a16:creationId xmlns:a16="http://schemas.microsoft.com/office/drawing/2014/main" id="{BC6A624C-06F6-1E5B-6D87-6DB647271E67}"/>
              </a:ext>
            </a:extLst>
          </p:cNvPr>
          <p:cNvSpPr/>
          <p:nvPr/>
        </p:nvSpPr>
        <p:spPr>
          <a:xfrm>
            <a:off x="1573037" y="1351280"/>
            <a:ext cx="8247213" cy="1554480"/>
          </a:xfrm>
          <a:prstGeom prst="flowChartInputOut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unsigned char ON_FLAG=0</a:t>
            </a:r>
          </a:p>
          <a:p>
            <a:pPr algn="ctr"/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unsigned short int distance=0</a:t>
            </a:r>
          </a:p>
          <a:p>
            <a:pPr algn="ctr"/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unsigned int </a:t>
            </a:r>
            <a:r>
              <a:rPr lang="en-US" dirty="0" err="1">
                <a:latin typeface="Yu Gothic UI" panose="020B0500000000000000" pitchFamily="34" charset="-128"/>
                <a:ea typeface="Yu Gothic UI" panose="020B0500000000000000" pitchFamily="34" charset="-128"/>
              </a:rPr>
              <a:t>ovf_count</a:t>
            </a: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=0</a:t>
            </a:r>
          </a:p>
          <a:p>
            <a:pPr algn="ctr"/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Float </a:t>
            </a:r>
            <a:r>
              <a:rPr lang="en-US" dirty="0" err="1">
                <a:latin typeface="Yu Gothic UI" panose="020B0500000000000000" pitchFamily="34" charset="-128"/>
                <a:ea typeface="Yu Gothic UI" panose="020B0500000000000000" pitchFamily="34" charset="-128"/>
              </a:rPr>
              <a:t>ticktime</a:t>
            </a: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=(256.0/16000000.0)*1000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147E70-F395-3A52-BB26-069B81EFDF55}"/>
              </a:ext>
            </a:extLst>
          </p:cNvPr>
          <p:cNvCxnSpPr>
            <a:cxnSpLocks/>
          </p:cNvCxnSpPr>
          <p:nvPr/>
        </p:nvCxnSpPr>
        <p:spPr>
          <a:xfrm>
            <a:off x="5696644" y="2905760"/>
            <a:ext cx="3115" cy="4267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Flowchart: Decision 12">
            <a:extLst>
              <a:ext uri="{FF2B5EF4-FFF2-40B4-BE49-F238E27FC236}">
                <a16:creationId xmlns:a16="http://schemas.microsoft.com/office/drawing/2014/main" id="{2EE17BCA-369E-FD7F-B76A-DD037A4A91F8}"/>
              </a:ext>
            </a:extLst>
          </p:cNvPr>
          <p:cNvSpPr/>
          <p:nvPr/>
        </p:nvSpPr>
        <p:spPr>
          <a:xfrm>
            <a:off x="4391082" y="3332480"/>
            <a:ext cx="2611122" cy="2164079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ON_FLAG=0 ?</a:t>
            </a:r>
          </a:p>
          <a:p>
            <a:pPr algn="ctr"/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39A6979-DC0D-249E-3C50-404F0DE758AE}"/>
              </a:ext>
            </a:extLst>
          </p:cNvPr>
          <p:cNvCxnSpPr>
            <a:cxnSpLocks/>
          </p:cNvCxnSpPr>
          <p:nvPr/>
        </p:nvCxnSpPr>
        <p:spPr>
          <a:xfrm>
            <a:off x="7002204" y="4404362"/>
            <a:ext cx="1402637" cy="253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51797C0-EA51-5462-6B71-BE31AB3157F4}"/>
              </a:ext>
            </a:extLst>
          </p:cNvPr>
          <p:cNvSpPr txBox="1"/>
          <p:nvPr/>
        </p:nvSpPr>
        <p:spPr>
          <a:xfrm>
            <a:off x="5705353" y="5499337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D8A9E94-ABA4-C269-9E60-D9A4CA0B707D}"/>
              </a:ext>
            </a:extLst>
          </p:cNvPr>
          <p:cNvCxnSpPr>
            <a:cxnSpLocks/>
          </p:cNvCxnSpPr>
          <p:nvPr/>
        </p:nvCxnSpPr>
        <p:spPr>
          <a:xfrm>
            <a:off x="5696643" y="5496558"/>
            <a:ext cx="0" cy="74422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DAE2617-BF1F-C76D-7D97-F772C75F9DCC}"/>
              </a:ext>
            </a:extLst>
          </p:cNvPr>
          <p:cNvSpPr txBox="1"/>
          <p:nvPr/>
        </p:nvSpPr>
        <p:spPr>
          <a:xfrm>
            <a:off x="7097913" y="4045187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64263E4-59EE-1B38-764F-DA0A6204ED52}"/>
              </a:ext>
            </a:extLst>
          </p:cNvPr>
          <p:cNvCxnSpPr>
            <a:cxnSpLocks/>
          </p:cNvCxnSpPr>
          <p:nvPr/>
        </p:nvCxnSpPr>
        <p:spPr>
          <a:xfrm flipV="1">
            <a:off x="9593598" y="3119120"/>
            <a:ext cx="0" cy="5664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050969E-9C35-25A2-3F53-3AEFBC62D40B}"/>
              </a:ext>
            </a:extLst>
          </p:cNvPr>
          <p:cNvCxnSpPr>
            <a:cxnSpLocks/>
          </p:cNvCxnSpPr>
          <p:nvPr/>
        </p:nvCxnSpPr>
        <p:spPr>
          <a:xfrm flipH="1">
            <a:off x="5696643" y="3119120"/>
            <a:ext cx="389695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Flowchart: Process 54">
            <a:extLst>
              <a:ext uri="{FF2B5EF4-FFF2-40B4-BE49-F238E27FC236}">
                <a16:creationId xmlns:a16="http://schemas.microsoft.com/office/drawing/2014/main" id="{5FD51F48-BA51-151E-9C33-10EA33458BCA}"/>
              </a:ext>
            </a:extLst>
          </p:cNvPr>
          <p:cNvSpPr/>
          <p:nvPr/>
        </p:nvSpPr>
        <p:spPr>
          <a:xfrm>
            <a:off x="8404841" y="3595369"/>
            <a:ext cx="2611122" cy="166878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Clear Display of LCD</a:t>
            </a:r>
          </a:p>
          <a:p>
            <a:pPr algn="ctr"/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Turn off Filling Pump</a:t>
            </a:r>
          </a:p>
          <a:p>
            <a:pPr algn="ctr"/>
            <a:r>
              <a:rPr lang="en-US" dirty="0"/>
              <a:t>Turn off Irrigation Pump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6EDC1BD-C14C-0602-1718-95BD2A00FE94}"/>
              </a:ext>
            </a:extLst>
          </p:cNvPr>
          <p:cNvCxnSpPr>
            <a:cxnSpLocks/>
          </p:cNvCxnSpPr>
          <p:nvPr/>
        </p:nvCxnSpPr>
        <p:spPr>
          <a:xfrm flipV="1">
            <a:off x="2481598" y="4404362"/>
            <a:ext cx="0" cy="22162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35786C6-AC9D-BBA5-DA0F-D39ABFB2ED0A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2481598" y="4378965"/>
            <a:ext cx="1909484" cy="355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737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49B8C62-3C22-A13C-B18C-EDBCFEEE3441}"/>
              </a:ext>
            </a:extLst>
          </p:cNvPr>
          <p:cNvCxnSpPr>
            <a:cxnSpLocks/>
          </p:cNvCxnSpPr>
          <p:nvPr/>
        </p:nvCxnSpPr>
        <p:spPr>
          <a:xfrm>
            <a:off x="5323263" y="177798"/>
            <a:ext cx="0" cy="283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FAAEC6EB-874E-61CD-0A43-FAED2D8B9647}"/>
              </a:ext>
            </a:extLst>
          </p:cNvPr>
          <p:cNvSpPr txBox="1"/>
          <p:nvPr/>
        </p:nvSpPr>
        <p:spPr>
          <a:xfrm>
            <a:off x="5323263" y="92193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77" name="Flowchart: Process 76">
            <a:extLst>
              <a:ext uri="{FF2B5EF4-FFF2-40B4-BE49-F238E27FC236}">
                <a16:creationId xmlns:a16="http://schemas.microsoft.com/office/drawing/2014/main" id="{3FE4ABD5-55EE-D020-70B4-BB2B35CBABBD}"/>
              </a:ext>
            </a:extLst>
          </p:cNvPr>
          <p:cNvSpPr/>
          <p:nvPr/>
        </p:nvSpPr>
        <p:spPr>
          <a:xfrm>
            <a:off x="3544771" y="468250"/>
            <a:ext cx="3556983" cy="100584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Ultrasonic Read Distance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LCD write Distance in the first line 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2BF66EAE-1E85-254C-0180-BD86CF2837FB}"/>
              </a:ext>
            </a:extLst>
          </p:cNvPr>
          <p:cNvCxnSpPr>
            <a:cxnSpLocks/>
          </p:cNvCxnSpPr>
          <p:nvPr/>
        </p:nvCxnSpPr>
        <p:spPr>
          <a:xfrm>
            <a:off x="4720389" y="1474090"/>
            <a:ext cx="0" cy="10328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Flowchart: Decision 78">
            <a:extLst>
              <a:ext uri="{FF2B5EF4-FFF2-40B4-BE49-F238E27FC236}">
                <a16:creationId xmlns:a16="http://schemas.microsoft.com/office/drawing/2014/main" id="{54BD1ED2-DE1B-5D91-FCCC-3C8C66E4E5E8}"/>
              </a:ext>
            </a:extLst>
          </p:cNvPr>
          <p:cNvSpPr/>
          <p:nvPr/>
        </p:nvSpPr>
        <p:spPr>
          <a:xfrm>
            <a:off x="3417943" y="2506978"/>
            <a:ext cx="2613085" cy="2164079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Distance &gt; 100 ?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15F0346C-565D-40C4-A629-6C14D1869933}"/>
              </a:ext>
            </a:extLst>
          </p:cNvPr>
          <p:cNvCxnSpPr>
            <a:cxnSpLocks/>
            <a:stCxn id="79" idx="3"/>
          </p:cNvCxnSpPr>
          <p:nvPr/>
        </p:nvCxnSpPr>
        <p:spPr>
          <a:xfrm flipV="1">
            <a:off x="6031028" y="3573778"/>
            <a:ext cx="1042554" cy="15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4781571A-622B-C527-5B9B-360DFE3518D4}"/>
              </a:ext>
            </a:extLst>
          </p:cNvPr>
          <p:cNvSpPr txBox="1"/>
          <p:nvPr/>
        </p:nvSpPr>
        <p:spPr>
          <a:xfrm>
            <a:off x="6118542" y="3187698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/>
            </a:lvl1pPr>
          </a:lstStyle>
          <a:p>
            <a:r>
              <a:rPr lang="en-US" dirty="0"/>
              <a:t>No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B6ACF1F-4F87-93A6-A454-1B9F32FFB53A}"/>
              </a:ext>
            </a:extLst>
          </p:cNvPr>
          <p:cNvCxnSpPr>
            <a:cxnSpLocks/>
          </p:cNvCxnSpPr>
          <p:nvPr/>
        </p:nvCxnSpPr>
        <p:spPr>
          <a:xfrm>
            <a:off x="4723505" y="4671056"/>
            <a:ext cx="3115" cy="4267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52BE915C-2DD1-B456-5AF5-10A9B1A42E9F}"/>
              </a:ext>
            </a:extLst>
          </p:cNvPr>
          <p:cNvSpPr txBox="1"/>
          <p:nvPr/>
        </p:nvSpPr>
        <p:spPr>
          <a:xfrm>
            <a:off x="4809059" y="4532111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84" name="Flowchart: Decision 83">
            <a:extLst>
              <a:ext uri="{FF2B5EF4-FFF2-40B4-BE49-F238E27FC236}">
                <a16:creationId xmlns:a16="http://schemas.microsoft.com/office/drawing/2014/main" id="{F1E5A81B-3943-AB97-84F3-7EC1D31281EE}"/>
              </a:ext>
            </a:extLst>
          </p:cNvPr>
          <p:cNvSpPr/>
          <p:nvPr/>
        </p:nvSpPr>
        <p:spPr>
          <a:xfrm>
            <a:off x="7046219" y="2474990"/>
            <a:ext cx="2990966" cy="2164079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Distance &lt; 50 ?</a:t>
            </a:r>
          </a:p>
        </p:txBody>
      </p:sp>
      <p:sp>
        <p:nvSpPr>
          <p:cNvPr id="85" name="Flowchart: Process 84">
            <a:extLst>
              <a:ext uri="{FF2B5EF4-FFF2-40B4-BE49-F238E27FC236}">
                <a16:creationId xmlns:a16="http://schemas.microsoft.com/office/drawing/2014/main" id="{3C4969C1-DA0B-CEE0-2B93-994EE9FF09A2}"/>
              </a:ext>
            </a:extLst>
          </p:cNvPr>
          <p:cNvSpPr/>
          <p:nvPr/>
        </p:nvSpPr>
        <p:spPr>
          <a:xfrm>
            <a:off x="2945013" y="5079243"/>
            <a:ext cx="3556983" cy="628134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Turn on Filling Pump</a:t>
            </a:r>
          </a:p>
        </p:txBody>
      </p:sp>
      <p:sp>
        <p:nvSpPr>
          <p:cNvPr id="86" name="Flowchart: Process 85">
            <a:extLst>
              <a:ext uri="{FF2B5EF4-FFF2-40B4-BE49-F238E27FC236}">
                <a16:creationId xmlns:a16="http://schemas.microsoft.com/office/drawing/2014/main" id="{9CBA0430-947F-8DBE-02B9-AB2D6F32A1AA}"/>
              </a:ext>
            </a:extLst>
          </p:cNvPr>
          <p:cNvSpPr/>
          <p:nvPr/>
        </p:nvSpPr>
        <p:spPr>
          <a:xfrm>
            <a:off x="6828589" y="5069013"/>
            <a:ext cx="3556983" cy="628134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Turn off Filling Pump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4E0C8985-72F1-1A73-4E56-073001568B93}"/>
              </a:ext>
            </a:extLst>
          </p:cNvPr>
          <p:cNvCxnSpPr>
            <a:cxnSpLocks/>
          </p:cNvCxnSpPr>
          <p:nvPr/>
        </p:nvCxnSpPr>
        <p:spPr>
          <a:xfrm>
            <a:off x="4720389" y="5741428"/>
            <a:ext cx="0" cy="10124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2EA28510-1948-3E4D-BBD7-0E51F223B0AB}"/>
              </a:ext>
            </a:extLst>
          </p:cNvPr>
          <p:cNvCxnSpPr>
            <a:cxnSpLocks/>
          </p:cNvCxnSpPr>
          <p:nvPr/>
        </p:nvCxnSpPr>
        <p:spPr>
          <a:xfrm>
            <a:off x="11030092" y="3532513"/>
            <a:ext cx="0" cy="25728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2AD91A36-3569-B8BB-E0A4-67C80AD3AFE1}"/>
              </a:ext>
            </a:extLst>
          </p:cNvPr>
          <p:cNvCxnSpPr>
            <a:cxnSpLocks/>
          </p:cNvCxnSpPr>
          <p:nvPr/>
        </p:nvCxnSpPr>
        <p:spPr>
          <a:xfrm flipH="1">
            <a:off x="4753581" y="6105333"/>
            <a:ext cx="6298795" cy="827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379E36F-6EC5-E94B-205B-D9ECF08BEDDB}"/>
              </a:ext>
            </a:extLst>
          </p:cNvPr>
          <p:cNvCxnSpPr>
            <a:cxnSpLocks/>
          </p:cNvCxnSpPr>
          <p:nvPr/>
        </p:nvCxnSpPr>
        <p:spPr>
          <a:xfrm>
            <a:off x="8541701" y="4631994"/>
            <a:ext cx="3115" cy="4267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5CBAA6D7-C3D3-0EC1-3194-B95EC2BE4D7B}"/>
              </a:ext>
            </a:extLst>
          </p:cNvPr>
          <p:cNvSpPr txBox="1"/>
          <p:nvPr/>
        </p:nvSpPr>
        <p:spPr>
          <a:xfrm>
            <a:off x="8627255" y="4493049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8F8951B1-5CB3-CE64-A262-875A193DA037}"/>
              </a:ext>
            </a:extLst>
          </p:cNvPr>
          <p:cNvCxnSpPr>
            <a:cxnSpLocks/>
          </p:cNvCxnSpPr>
          <p:nvPr/>
        </p:nvCxnSpPr>
        <p:spPr>
          <a:xfrm flipV="1">
            <a:off x="10009822" y="3532513"/>
            <a:ext cx="1042554" cy="15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50F10F9B-A61C-F2A8-0BE6-95AC393150F3}"/>
              </a:ext>
            </a:extLst>
          </p:cNvPr>
          <p:cNvSpPr txBox="1"/>
          <p:nvPr/>
        </p:nvSpPr>
        <p:spPr>
          <a:xfrm>
            <a:off x="10097336" y="3146433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1B974F15-6595-3A76-A428-D8888583F87E}"/>
              </a:ext>
            </a:extLst>
          </p:cNvPr>
          <p:cNvCxnSpPr>
            <a:cxnSpLocks/>
          </p:cNvCxnSpPr>
          <p:nvPr/>
        </p:nvCxnSpPr>
        <p:spPr>
          <a:xfrm>
            <a:off x="8541701" y="5690418"/>
            <a:ext cx="3115" cy="4267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3FEE31D-C378-29DE-A883-DDD235351ED3}"/>
              </a:ext>
            </a:extLst>
          </p:cNvPr>
          <p:cNvCxnSpPr>
            <a:cxnSpLocks/>
          </p:cNvCxnSpPr>
          <p:nvPr/>
        </p:nvCxnSpPr>
        <p:spPr>
          <a:xfrm flipV="1">
            <a:off x="1818640" y="396239"/>
            <a:ext cx="0" cy="56960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185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00AF25-051C-B866-CF2E-589A86802B32}"/>
              </a:ext>
            </a:extLst>
          </p:cNvPr>
          <p:cNvCxnSpPr>
            <a:cxnSpLocks/>
          </p:cNvCxnSpPr>
          <p:nvPr/>
        </p:nvCxnSpPr>
        <p:spPr>
          <a:xfrm>
            <a:off x="4561840" y="396239"/>
            <a:ext cx="3115" cy="4267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3FE4ABD5-55EE-D020-70B4-BB2B35CBABBD}"/>
              </a:ext>
            </a:extLst>
          </p:cNvPr>
          <p:cNvSpPr/>
          <p:nvPr/>
        </p:nvSpPr>
        <p:spPr>
          <a:xfrm>
            <a:off x="2783348" y="822960"/>
            <a:ext cx="3556983" cy="1005840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Read Moisture of the soil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LCD write Moisture in the second line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BF66EAE-1E85-254C-0180-BD86CF2837FB}"/>
              </a:ext>
            </a:extLst>
          </p:cNvPr>
          <p:cNvCxnSpPr>
            <a:cxnSpLocks/>
          </p:cNvCxnSpPr>
          <p:nvPr/>
        </p:nvCxnSpPr>
        <p:spPr>
          <a:xfrm>
            <a:off x="4561841" y="1828801"/>
            <a:ext cx="3115" cy="4267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54BD1ED2-DE1B-5D91-FCCC-3C8C66E4E5E8}"/>
              </a:ext>
            </a:extLst>
          </p:cNvPr>
          <p:cNvSpPr/>
          <p:nvPr/>
        </p:nvSpPr>
        <p:spPr>
          <a:xfrm>
            <a:off x="3256278" y="2255521"/>
            <a:ext cx="2613085" cy="2164079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Moisture &lt;= 20% ?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5F0346C-565D-40C4-A629-6C14D1869933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869363" y="3322321"/>
            <a:ext cx="1042554" cy="15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781571A-622B-C527-5B9B-360DFE3518D4}"/>
              </a:ext>
            </a:extLst>
          </p:cNvPr>
          <p:cNvSpPr txBox="1"/>
          <p:nvPr/>
        </p:nvSpPr>
        <p:spPr>
          <a:xfrm>
            <a:off x="5956877" y="2936241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B6ACF1F-4F87-93A6-A454-1B9F32FFB53A}"/>
              </a:ext>
            </a:extLst>
          </p:cNvPr>
          <p:cNvCxnSpPr>
            <a:cxnSpLocks/>
          </p:cNvCxnSpPr>
          <p:nvPr/>
        </p:nvCxnSpPr>
        <p:spPr>
          <a:xfrm>
            <a:off x="4561840" y="4419599"/>
            <a:ext cx="3115" cy="4267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2BE915C-2DD1-B456-5AF5-10A9B1A42E9F}"/>
              </a:ext>
            </a:extLst>
          </p:cNvPr>
          <p:cNvSpPr txBox="1"/>
          <p:nvPr/>
        </p:nvSpPr>
        <p:spPr>
          <a:xfrm>
            <a:off x="4647394" y="4280654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16" name="Flowchart: Decision 15">
            <a:extLst>
              <a:ext uri="{FF2B5EF4-FFF2-40B4-BE49-F238E27FC236}">
                <a16:creationId xmlns:a16="http://schemas.microsoft.com/office/drawing/2014/main" id="{F1E5A81B-3943-AB97-84F3-7EC1D31281EE}"/>
              </a:ext>
            </a:extLst>
          </p:cNvPr>
          <p:cNvSpPr/>
          <p:nvPr/>
        </p:nvSpPr>
        <p:spPr>
          <a:xfrm>
            <a:off x="6884554" y="2223533"/>
            <a:ext cx="2990966" cy="2164079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Moisture </a:t>
            </a:r>
          </a:p>
          <a:p>
            <a:pPr algn="ctr"/>
            <a:r>
              <a:rPr lang="en-US" sz="2000" dirty="0"/>
              <a:t>&gt;= 90% ?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3C4969C1-DA0B-CEE0-2B93-994EE9FF09A2}"/>
              </a:ext>
            </a:extLst>
          </p:cNvPr>
          <p:cNvSpPr/>
          <p:nvPr/>
        </p:nvSpPr>
        <p:spPr>
          <a:xfrm>
            <a:off x="2783348" y="4827786"/>
            <a:ext cx="3556983" cy="628134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Turn on Irrigation Pump</a:t>
            </a:r>
          </a:p>
        </p:txBody>
      </p: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9CBA0430-947F-8DBE-02B9-AB2D6F32A1AA}"/>
              </a:ext>
            </a:extLst>
          </p:cNvPr>
          <p:cNvSpPr/>
          <p:nvPr/>
        </p:nvSpPr>
        <p:spPr>
          <a:xfrm>
            <a:off x="6666924" y="4817556"/>
            <a:ext cx="3556983" cy="628134"/>
          </a:xfrm>
          <a:prstGeom prst="flowChart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Turn off Irrigation Pump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E0C8985-72F1-1A73-4E56-073001568B93}"/>
              </a:ext>
            </a:extLst>
          </p:cNvPr>
          <p:cNvCxnSpPr>
            <a:cxnSpLocks/>
          </p:cNvCxnSpPr>
          <p:nvPr/>
        </p:nvCxnSpPr>
        <p:spPr>
          <a:xfrm>
            <a:off x="4558724" y="5489971"/>
            <a:ext cx="0" cy="53490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EA28510-1948-3E4D-BBD7-0E51F223B0AB}"/>
              </a:ext>
            </a:extLst>
          </p:cNvPr>
          <p:cNvCxnSpPr>
            <a:cxnSpLocks/>
          </p:cNvCxnSpPr>
          <p:nvPr/>
        </p:nvCxnSpPr>
        <p:spPr>
          <a:xfrm>
            <a:off x="10868427" y="3281056"/>
            <a:ext cx="0" cy="26015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AD91A36-3569-B8BB-E0A4-67C80AD3AFE1}"/>
              </a:ext>
            </a:extLst>
          </p:cNvPr>
          <p:cNvCxnSpPr>
            <a:cxnSpLocks/>
          </p:cNvCxnSpPr>
          <p:nvPr/>
        </p:nvCxnSpPr>
        <p:spPr>
          <a:xfrm flipH="1">
            <a:off x="1804295" y="5973087"/>
            <a:ext cx="9072071" cy="1192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379E36F-6EC5-E94B-205B-D9ECF08BEDDB}"/>
              </a:ext>
            </a:extLst>
          </p:cNvPr>
          <p:cNvCxnSpPr>
            <a:cxnSpLocks/>
          </p:cNvCxnSpPr>
          <p:nvPr/>
        </p:nvCxnSpPr>
        <p:spPr>
          <a:xfrm>
            <a:off x="8380036" y="4380537"/>
            <a:ext cx="3115" cy="4267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CBAA6D7-C3D3-0EC1-3194-B95EC2BE4D7B}"/>
              </a:ext>
            </a:extLst>
          </p:cNvPr>
          <p:cNvSpPr txBox="1"/>
          <p:nvPr/>
        </p:nvSpPr>
        <p:spPr>
          <a:xfrm>
            <a:off x="8465590" y="4241592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F8951B1-5CB3-CE64-A262-875A193DA037}"/>
              </a:ext>
            </a:extLst>
          </p:cNvPr>
          <p:cNvCxnSpPr>
            <a:cxnSpLocks/>
          </p:cNvCxnSpPr>
          <p:nvPr/>
        </p:nvCxnSpPr>
        <p:spPr>
          <a:xfrm flipV="1">
            <a:off x="9848157" y="3281056"/>
            <a:ext cx="1042554" cy="15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0F10F9B-A61C-F2A8-0BE6-95AC393150F3}"/>
              </a:ext>
            </a:extLst>
          </p:cNvPr>
          <p:cNvSpPr txBox="1"/>
          <p:nvPr/>
        </p:nvSpPr>
        <p:spPr>
          <a:xfrm>
            <a:off x="9935671" y="2894976"/>
            <a:ext cx="71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B974F15-6595-3A76-A428-D8888583F87E}"/>
              </a:ext>
            </a:extLst>
          </p:cNvPr>
          <p:cNvCxnSpPr>
            <a:cxnSpLocks/>
          </p:cNvCxnSpPr>
          <p:nvPr/>
        </p:nvCxnSpPr>
        <p:spPr>
          <a:xfrm>
            <a:off x="8380036" y="5438961"/>
            <a:ext cx="0" cy="5238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1BFBC6-ECD0-1696-A46E-C3E2A6A9A825}"/>
              </a:ext>
            </a:extLst>
          </p:cNvPr>
          <p:cNvCxnSpPr>
            <a:cxnSpLocks/>
          </p:cNvCxnSpPr>
          <p:nvPr/>
        </p:nvCxnSpPr>
        <p:spPr>
          <a:xfrm flipV="1">
            <a:off x="1818640" y="396239"/>
            <a:ext cx="0" cy="56960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139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74A39-2472-C790-8C85-8DAC837EA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Demi" panose="020B0703020102020204" pitchFamily="34" charset="0"/>
              </a:rPr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1C4C7-DC74-A38A-9B9B-3797BB629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81739"/>
            <a:ext cx="10477431" cy="4688026"/>
          </a:xfrm>
        </p:spPr>
        <p:txBody>
          <a:bodyPr>
            <a:normAutofit/>
          </a:bodyPr>
          <a:lstStyle/>
          <a:p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The system turned on or off with a push button.</a:t>
            </a:r>
          </a:p>
          <a:p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When the moisture sensor read that moisture of the soil less than or equal to 20% , The Irrigation Pump will be turned on until the moisture sensor read reaches 90% then turned off again.</a:t>
            </a:r>
          </a:p>
          <a:p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When the ultra sonic sensor reads that the distance is more than 100 cm ( 1 meter),</a:t>
            </a:r>
          </a:p>
          <a:p>
            <a:pPr marL="0" indent="0">
              <a:buNone/>
            </a:pP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The tank filling Pump will be turned on until the distance is less than 50 cm then turned off again.</a:t>
            </a:r>
          </a:p>
        </p:txBody>
      </p:sp>
    </p:spTree>
    <p:extLst>
      <p:ext uri="{BB962C8B-B14F-4D97-AF65-F5344CB8AC3E}">
        <p14:creationId xmlns:p14="http://schemas.microsoft.com/office/powerpoint/2010/main" val="2378136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36FF9-1913-22A8-76BA-C88D21E9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Demi" panose="020B0703020102020204" pitchFamily="34" charset="0"/>
              </a:rPr>
              <a:t>Micro controller used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32178-5413-81C0-300D-34FB5A901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interrupts </a:t>
            </a:r>
          </a:p>
          <a:p>
            <a:r>
              <a:rPr lang="en-US" sz="48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Timers</a:t>
            </a:r>
          </a:p>
          <a:p>
            <a:r>
              <a:rPr lang="en-US" sz="48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ADC converter</a:t>
            </a:r>
            <a:endParaRPr lang="en-US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78093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8454E-ED5B-6E43-8DBB-A827C213F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Demi" panose="020B0703020102020204" pitchFamily="34" charset="0"/>
              </a:rPr>
              <a:t>Interrupts</a:t>
            </a:r>
            <a:r>
              <a:rPr lang="en-US" dirty="0">
                <a:latin typeface="Franklin Gothic Demi" panose="020B0703020102020204" pitchFamily="34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EA99B-3F1B-3156-87AF-2BED310D4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The on/off button is connected to an interrupt pin.</a:t>
            </a:r>
          </a:p>
          <a:p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Also used an interrupt pin with the echo pin of the ultrasonic sensor to start and stop timer 0 in the rising and falling edge of the echo pulse.</a:t>
            </a:r>
          </a:p>
          <a:p>
            <a:endParaRPr lang="en-US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lang="en-US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1E1E9BF-2443-33D2-9803-0550D0074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400" y="3773592"/>
            <a:ext cx="5039360" cy="2624667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D15503F-2716-A3E4-347F-5736F46D365E}"/>
              </a:ext>
            </a:extLst>
          </p:cNvPr>
          <p:cNvCxnSpPr>
            <a:cxnSpLocks/>
          </p:cNvCxnSpPr>
          <p:nvPr/>
        </p:nvCxnSpPr>
        <p:spPr>
          <a:xfrm>
            <a:off x="2824480" y="5872480"/>
            <a:ext cx="285496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7F1CC24-9ACA-1B8E-1850-44C31E5E12AC}"/>
              </a:ext>
            </a:extLst>
          </p:cNvPr>
          <p:cNvCxnSpPr>
            <a:cxnSpLocks/>
          </p:cNvCxnSpPr>
          <p:nvPr/>
        </p:nvCxnSpPr>
        <p:spPr>
          <a:xfrm flipH="1">
            <a:off x="7498080" y="5872480"/>
            <a:ext cx="185928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99EF151-CFC2-68CE-C983-5994DA7ED862}"/>
              </a:ext>
            </a:extLst>
          </p:cNvPr>
          <p:cNvSpPr txBox="1"/>
          <p:nvPr/>
        </p:nvSpPr>
        <p:spPr>
          <a:xfrm>
            <a:off x="1645920" y="5538443"/>
            <a:ext cx="1493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Interrupt to start timer 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54DE16-0F56-680D-27FF-17E4E461223A}"/>
              </a:ext>
            </a:extLst>
          </p:cNvPr>
          <p:cNvSpPr txBox="1"/>
          <p:nvPr/>
        </p:nvSpPr>
        <p:spPr>
          <a:xfrm>
            <a:off x="9448800" y="5516882"/>
            <a:ext cx="1493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Interrupt to stop timer 0</a:t>
            </a:r>
          </a:p>
        </p:txBody>
      </p:sp>
    </p:spTree>
    <p:extLst>
      <p:ext uri="{BB962C8B-B14F-4D97-AF65-F5344CB8AC3E}">
        <p14:creationId xmlns:p14="http://schemas.microsoft.com/office/powerpoint/2010/main" val="1050398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8454E-ED5B-6E43-8DBB-A827C213F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Demi" panose="020B0703020102020204" pitchFamily="34" charset="0"/>
              </a:rPr>
              <a:t>Timer 0</a:t>
            </a:r>
            <a:endParaRPr lang="en-US" dirty="0">
              <a:latin typeface="Franklin Gothic Demi" panose="020B0703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EA99B-3F1B-3156-87AF-2BED310D4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00847"/>
            <a:ext cx="9905999" cy="3541714"/>
          </a:xfrm>
        </p:spPr>
        <p:txBody>
          <a:bodyPr/>
          <a:lstStyle/>
          <a:p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Timer 0 is used to measure the level of water by calculating the time of the echo pulse of the ultrasonic sensor.</a:t>
            </a:r>
          </a:p>
          <a:p>
            <a:r>
              <a:rPr lang="en-US" dirty="0">
                <a:solidFill>
                  <a:schemeClr val="bg2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Distance = (Time of pulse * speed of sound (340 m/s)) / 2</a:t>
            </a:r>
          </a:p>
          <a:p>
            <a:pPr marL="0" indent="0">
              <a:buNone/>
            </a:pPr>
            <a:endParaRPr lang="en-US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034880-F728-0528-2925-E806A719B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400" y="3224952"/>
            <a:ext cx="5039360" cy="262466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784071-F948-4087-81E4-3011ACD28E49}"/>
              </a:ext>
            </a:extLst>
          </p:cNvPr>
          <p:cNvCxnSpPr>
            <a:cxnSpLocks/>
          </p:cNvCxnSpPr>
          <p:nvPr/>
        </p:nvCxnSpPr>
        <p:spPr>
          <a:xfrm>
            <a:off x="2824480" y="5323840"/>
            <a:ext cx="285496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02B5C38-BA9D-058C-9B3C-2F3FD828A601}"/>
              </a:ext>
            </a:extLst>
          </p:cNvPr>
          <p:cNvCxnSpPr>
            <a:cxnSpLocks/>
          </p:cNvCxnSpPr>
          <p:nvPr/>
        </p:nvCxnSpPr>
        <p:spPr>
          <a:xfrm flipH="1">
            <a:off x="7498080" y="5323840"/>
            <a:ext cx="185928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D62B259-6A21-6A22-CDFC-E5324520527C}"/>
              </a:ext>
            </a:extLst>
          </p:cNvPr>
          <p:cNvSpPr txBox="1"/>
          <p:nvPr/>
        </p:nvSpPr>
        <p:spPr>
          <a:xfrm>
            <a:off x="1645920" y="4989803"/>
            <a:ext cx="1493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timer 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0A9803-5022-C51A-8B04-F58503D51A92}"/>
              </a:ext>
            </a:extLst>
          </p:cNvPr>
          <p:cNvSpPr txBox="1"/>
          <p:nvPr/>
        </p:nvSpPr>
        <p:spPr>
          <a:xfrm>
            <a:off x="9238931" y="4954508"/>
            <a:ext cx="1493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Stop timer 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96BA28-9A47-15A4-99D7-0123AE0B17D7}"/>
              </a:ext>
            </a:extLst>
          </p:cNvPr>
          <p:cNvSpPr txBox="1"/>
          <p:nvPr/>
        </p:nvSpPr>
        <p:spPr>
          <a:xfrm>
            <a:off x="1780540" y="6054816"/>
            <a:ext cx="98120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Time of pulse = { overflow counts * No . of ticks ( 256 ) + Timer0 read } * Tick Time</a:t>
            </a:r>
          </a:p>
          <a:p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Tick time=(</a:t>
            </a:r>
            <a:r>
              <a:rPr lang="en-US" dirty="0" err="1">
                <a:latin typeface="Yu Gothic UI" panose="020B0500000000000000" pitchFamily="34" charset="-128"/>
                <a:ea typeface="Yu Gothic UI" panose="020B0500000000000000" pitchFamily="34" charset="-128"/>
              </a:rPr>
              <a:t>Prescaler</a:t>
            </a: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( </a:t>
            </a:r>
            <a:r>
              <a:rPr lang="en-US" dirty="0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256.0</a:t>
            </a: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 ) </a:t>
            </a:r>
            <a:r>
              <a:rPr lang="en-US" dirty="0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/ </a:t>
            </a: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one Tick Time (</a:t>
            </a:r>
            <a:r>
              <a:rPr lang="en-US" dirty="0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16000000.0</a:t>
            </a:r>
            <a:r>
              <a:rPr 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) ) </a:t>
            </a:r>
            <a:r>
              <a:rPr lang="en-US" dirty="0">
                <a:solidFill>
                  <a:srgbClr val="FF000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* 1000</a:t>
            </a:r>
          </a:p>
        </p:txBody>
      </p:sp>
    </p:spTree>
    <p:extLst>
      <p:ext uri="{BB962C8B-B14F-4D97-AF65-F5344CB8AC3E}">
        <p14:creationId xmlns:p14="http://schemas.microsoft.com/office/powerpoint/2010/main" val="36549458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328</TotalTime>
  <Words>393</Words>
  <Application>Microsoft Office PowerPoint</Application>
  <PresentationFormat>Widescreen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Yu Gothic UI</vt:lpstr>
      <vt:lpstr>Arial</vt:lpstr>
      <vt:lpstr>Calibri</vt:lpstr>
      <vt:lpstr>Franklin Gothic Demi</vt:lpstr>
      <vt:lpstr>Tw Cen MT</vt:lpstr>
      <vt:lpstr>Circuit</vt:lpstr>
      <vt:lpstr>PowerPoint Presentation</vt:lpstr>
      <vt:lpstr>Components</vt:lpstr>
      <vt:lpstr>PowerPoint Presentation</vt:lpstr>
      <vt:lpstr>PowerPoint Presentation</vt:lpstr>
      <vt:lpstr>PowerPoint Presentation</vt:lpstr>
      <vt:lpstr>How it works</vt:lpstr>
      <vt:lpstr>Micro controller used features</vt:lpstr>
      <vt:lpstr>Interrupts </vt:lpstr>
      <vt:lpstr>Timer 0</vt:lpstr>
      <vt:lpstr>ADC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Hanna</dc:creator>
  <cp:lastModifiedBy>Matthew Hanna</cp:lastModifiedBy>
  <cp:revision>3</cp:revision>
  <dcterms:created xsi:type="dcterms:W3CDTF">2024-04-22T22:30:31Z</dcterms:created>
  <dcterms:modified xsi:type="dcterms:W3CDTF">2024-04-24T18:35:00Z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